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63" r:id="rId2"/>
    <p:sldId id="262" r:id="rId3"/>
    <p:sldId id="268" r:id="rId4"/>
    <p:sldId id="267" r:id="rId5"/>
    <p:sldId id="265" r:id="rId6"/>
    <p:sldId id="273" r:id="rId7"/>
    <p:sldId id="289" r:id="rId8"/>
    <p:sldId id="285" r:id="rId9"/>
    <p:sldId id="287" r:id="rId10"/>
    <p:sldId id="280" r:id="rId11"/>
    <p:sldId id="283" r:id="rId12"/>
    <p:sldId id="281" r:id="rId13"/>
    <p:sldId id="279" r:id="rId14"/>
    <p:sldId id="284" r:id="rId15"/>
    <p:sldId id="286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NASA V 2" id="{FC5779C0-487E-4DA5-9D0C-5A1785A122DC}">
          <p14:sldIdLst>
            <p14:sldId id="263"/>
            <p14:sldId id="262"/>
            <p14:sldId id="268"/>
            <p14:sldId id="267"/>
            <p14:sldId id="265"/>
            <p14:sldId id="273"/>
            <p14:sldId id="289"/>
            <p14:sldId id="285"/>
            <p14:sldId id="287"/>
            <p14:sldId id="280"/>
            <p14:sldId id="283"/>
            <p14:sldId id="281"/>
            <p14:sldId id="279"/>
            <p14:sldId id="284"/>
            <p14:sldId id="286"/>
            <p14:sldId id="269"/>
          </p14:sldIdLst>
        </p14:section>
        <p14:section name="Default Section" id="{CCFF592F-10B8-4F98-AEC4-470F17E101E9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4275C7"/>
    <a:srgbClr val="3B7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365A0-DAA1-5F5C-4CCE-5CDFDBC77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15329-9B91-6166-A97F-CB73BBD344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804AC-670D-2EF1-9324-C0432E241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75D04-2624-8783-0547-B4180768F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81FB7-F7F5-04B4-6948-6A96BB413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4FCE7D-8878-5698-465A-4BDEFF065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90863" y="740411"/>
            <a:ext cx="5038711" cy="111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47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34704-90FC-CD4B-8060-6497E0F52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FB58B9-9E40-F803-37E4-2AE757DB7E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0BB5B1-A43F-C552-6E4D-8EFC39F6E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945BC-168B-447F-60E7-1229748F7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37B28-DCF0-9338-025E-4636EDEED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906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B9818A-51B0-A619-AD73-02D0BBCE14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97405E-9539-60CF-F7E8-F57BFD8F18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E9DA0-3344-40D7-CBC3-6AE00CA2A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5F7D4-12DE-BBA1-382D-2350C485C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2BB72-F145-D0FE-EF13-DC5655FAB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563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77B67-87C8-97F2-8E4A-9ED0BD8F5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DDFC1-33CC-4A4A-2611-60BC84A33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3020C-CEE3-2CE9-1EAB-3A74D6433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F851D-AD8B-0CA5-141F-8F5C3494F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91FAA2-6F67-8114-82AC-0C9A52775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64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8A18E-57B8-BED6-ECBE-8CE4080B9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E637F-B238-FBEC-3169-6D008695B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9379C-965B-6A7C-0A45-7A1B9E09B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2B910-3135-5290-8ECA-F43C4691B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D43FD-82B7-EDD9-D514-52953F965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850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AF358-E763-686E-022B-F9CBD9A98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A86D9-CACF-67C6-4132-AEFE1F24B7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1FFA40-E468-2CD9-85A8-9401C61DE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6A307-0CEA-80A9-F37E-304B5332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7418AF-22DA-A219-E3A1-96F0EA208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E0C2E-E023-1011-B988-4AFF99076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050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71FAC-F1D2-3F68-7AA1-5FF8D793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861E5D-AAB9-9440-23E2-99501617F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9DC64-1574-0C11-4174-A206D481FA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FD53AA-174E-438A-776A-139D351420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E14EC8-797F-4BC2-A510-AA459556DB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02CE27-2062-89B5-1957-A5348E358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2C7D1D-E32A-1200-60E0-3A7786719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75970F-A4A1-D107-489C-3D9247F59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895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61129-C232-E9D3-DE9E-C66DE25A1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6A32B1-C62F-62A6-AF87-625B7CE3F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F65B7A-0CFD-AB29-43F8-633D9710D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D3F767-5834-F07B-A843-603C1211E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9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03E879-548F-285E-3BDC-26A92BDF4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4151E2-29D2-4659-7109-DF51EA590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79C569-70BC-B076-C644-72F3DEFA2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47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B78B8-62F6-3A15-5230-3EC57BEB5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CB362-FF74-CE92-6E7E-505DDC568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7C571-02DD-58BD-BDF4-067E08413C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F52FC-3B14-4723-176D-14A128D16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562809-62AD-6F81-FC10-823271752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590833-D08C-C6BD-9E40-2BC083518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156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FBBF5-7E97-9665-28A4-80831C00A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54E68C-F8BB-6574-2927-613C7E9A19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F2097-8BB2-9402-D7C3-93D7EFF9E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FB2B5-081A-EF36-C908-6602A41DE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DBEB8A-A1AE-F82D-188A-4B823AEE0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Reliable Energy Analytics LLC (REA) 2018-2023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285FA-E58A-AABC-0929-56B6551D3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690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E73D72-0410-513C-F2A5-C8C594204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B8198-7415-30B6-DC04-A4FDBA77C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70C26-1DE1-F935-B08B-EF373B36A2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5DBCF-AF44-DB34-B360-48242CAC84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BE8D8-D355-6932-1AFD-94D6D8E87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098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ftwaresecurity.cisa.gov/login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hyperlink" Target="https://softwareassuranceguardian.com/SAGCTR_inquiry/getSAGScore?FileHash=48E0EEB4C538BCD65514D68DDA5E1B41BE9F38AAB3A9B4108F056A27BE1F379A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ftwareassuranceguardian.com/SAGCTR_inquiry/getLabelTypes" TargetMode="External"/><Relationship Id="rId5" Type="http://schemas.openxmlformats.org/officeDocument/2006/relationships/hyperlink" Target="https://softwareassuranceguardian.com/SAGCTR_inquiry/getProductCategories" TargetMode="External"/><Relationship Id="rId4" Type="http://schemas.openxmlformats.org/officeDocument/2006/relationships/hyperlink" Target="https://softwareassuranceguardian.com/SAGCTR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feed/update/urn:li:activity:7168953097795411968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ergycentral.com/c/iu/international-trust-registry-demonstration-success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feed/update/urn:li:activity:7115309498969284608/?updateEntityUrn=urn%3Ali%3Afs_feedUpdate%3A%28V2%2Curn%3Ali%3Aactivity%3A7115309498969284608%29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sa.gov/resources-tools/resources/software-acquisition-guide-government-enterprise-consumers-software-assurance-cyber-supply-chain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isa.gov/sites/default/files/2024-07/PDM24050%20Software%20Acquisition%20Guide%20for%20Government%20Enterprise%20ConsumersV2_508c.pdf" TargetMode="External"/><Relationship Id="rId4" Type="http://schemas.openxmlformats.org/officeDocument/2006/relationships/hyperlink" Target="https://www.cisa.gov/sites/default/files/2024-08/PDM24064%20Software%20Acquisition%20Guide%20for%20Government%20Enterprise%20Consumers%20Final-%2020240710_v19.xlsx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www.cisa.gov/resources-tools/resources/repository-software-attestations-and-artifacts-rsaa-user-guide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hyperlink" Target="https://softwaresecurity.cisa.gov/login" TargetMode="Externa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3A10C7C-2EC5-FF19-BF49-F7C3FD8AAC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70" y="73891"/>
            <a:ext cx="4534889" cy="453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1F434CC-C2EB-F5EC-C2A7-402DC39A0C4C}"/>
              </a:ext>
            </a:extLst>
          </p:cNvPr>
          <p:cNvSpPr/>
          <p:nvPr/>
        </p:nvSpPr>
        <p:spPr>
          <a:xfrm>
            <a:off x="0" y="8878"/>
            <a:ext cx="12298221" cy="6936509"/>
          </a:xfrm>
          <a:custGeom>
            <a:avLst/>
            <a:gdLst>
              <a:gd name="connsiteX0" fmla="*/ 0 w 12298221"/>
              <a:gd name="connsiteY0" fmla="*/ 0 h 6941127"/>
              <a:gd name="connsiteX1" fmla="*/ 12298221 w 12298221"/>
              <a:gd name="connsiteY1" fmla="*/ 0 h 6941127"/>
              <a:gd name="connsiteX2" fmla="*/ 12298221 w 12298221"/>
              <a:gd name="connsiteY2" fmla="*/ 6941127 h 6941127"/>
              <a:gd name="connsiteX3" fmla="*/ 0 w 12298221"/>
              <a:gd name="connsiteY3" fmla="*/ 6941127 h 6941127"/>
              <a:gd name="connsiteX4" fmla="*/ 0 w 12298221"/>
              <a:gd name="connsiteY4" fmla="*/ 2299855 h 6941127"/>
              <a:gd name="connsiteX5" fmla="*/ 2269836 w 12298221"/>
              <a:gd name="connsiteY5" fmla="*/ 4516583 h 6941127"/>
              <a:gd name="connsiteX6" fmla="*/ 4539672 w 12298221"/>
              <a:gd name="connsiteY6" fmla="*/ 2299855 h 6941127"/>
              <a:gd name="connsiteX7" fmla="*/ 2269836 w 12298221"/>
              <a:gd name="connsiteY7" fmla="*/ 83127 h 6941127"/>
              <a:gd name="connsiteX8" fmla="*/ 0 w 12298221"/>
              <a:gd name="connsiteY8" fmla="*/ 2299855 h 6941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98221" h="6941127">
                <a:moveTo>
                  <a:pt x="0" y="0"/>
                </a:moveTo>
                <a:lnTo>
                  <a:pt x="12298221" y="0"/>
                </a:lnTo>
                <a:lnTo>
                  <a:pt x="12298221" y="6941127"/>
                </a:lnTo>
                <a:lnTo>
                  <a:pt x="0" y="6941127"/>
                </a:lnTo>
                <a:lnTo>
                  <a:pt x="0" y="2299855"/>
                </a:lnTo>
                <a:cubicBezTo>
                  <a:pt x="0" y="3524120"/>
                  <a:pt x="1016240" y="4516583"/>
                  <a:pt x="2269836" y="4516583"/>
                </a:cubicBezTo>
                <a:cubicBezTo>
                  <a:pt x="3523432" y="4516583"/>
                  <a:pt x="4539672" y="3524120"/>
                  <a:pt x="4539672" y="2299855"/>
                </a:cubicBezTo>
                <a:cubicBezTo>
                  <a:pt x="4539672" y="1075590"/>
                  <a:pt x="3523432" y="83127"/>
                  <a:pt x="2269836" y="83127"/>
                </a:cubicBezTo>
                <a:cubicBezTo>
                  <a:pt x="1016240" y="83127"/>
                  <a:pt x="0" y="1075590"/>
                  <a:pt x="0" y="2299855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lumOff val="10000"/>
                </a:schemeClr>
              </a:gs>
              <a:gs pos="41000">
                <a:schemeClr val="tx2">
                  <a:lumMod val="75000"/>
                  <a:lumOff val="25000"/>
                </a:schemeClr>
              </a:gs>
              <a:gs pos="76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25000"/>
                  <a:lumOff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37769CD-F9D4-A094-2D78-962069F9A3E5}"/>
              </a:ext>
            </a:extLst>
          </p:cNvPr>
          <p:cNvSpPr txBox="1">
            <a:spLocks/>
          </p:cNvSpPr>
          <p:nvPr/>
        </p:nvSpPr>
        <p:spPr>
          <a:xfrm>
            <a:off x="4433454" y="4608780"/>
            <a:ext cx="7758546" cy="1237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Dick Brooks, Lead Software Engineer</a:t>
            </a:r>
          </a:p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</a:rPr>
              <a:t>dick@businesscyberguardian.com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5DC4FA-30BD-F6CB-A5CC-1B0DD31AE8AE}"/>
              </a:ext>
            </a:extLst>
          </p:cNvPr>
          <p:cNvSpPr/>
          <p:nvPr/>
        </p:nvSpPr>
        <p:spPr>
          <a:xfrm>
            <a:off x="4479636" y="3088681"/>
            <a:ext cx="7758546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Attestation Collection:</a:t>
            </a:r>
          </a:p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</a:rPr>
              <a:t>A Software Publishers Perspective</a:t>
            </a:r>
            <a:endParaRPr 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DA7EDE-997A-37B8-7EE3-B7EE5A1520B8}"/>
              </a:ext>
            </a:extLst>
          </p:cNvPr>
          <p:cNvSpPr/>
          <p:nvPr/>
        </p:nvSpPr>
        <p:spPr>
          <a:xfrm>
            <a:off x="4464840" y="1722994"/>
            <a:ext cx="7758545" cy="150810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BUSINESS CYBER GUARDIAN™ :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A Software Engineering Company dedicated to software supply chain cyber-risk detection solutions for  companies, and Active Member of the CISA ICT_SCRM Task Force Software Assurance Workgroup</a:t>
            </a:r>
          </a:p>
          <a:p>
            <a:pPr algn="ctr"/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FE345-901E-9FBE-137B-781B99B98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496" y="90455"/>
            <a:ext cx="3118922" cy="155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20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9A0F84-F2C0-63DD-C3AF-5824AC2D1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50"/>
          <a:stretch/>
        </p:blipFill>
        <p:spPr>
          <a:xfrm>
            <a:off x="14186" y="661386"/>
            <a:ext cx="4019422" cy="58471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C7807C-651B-7136-E106-6EE906710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77814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A00027-57FF-FCC9-BBDB-C02A5563A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2994" y="139658"/>
            <a:ext cx="4328535" cy="8458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2BC97E9-F975-2082-ED0C-54AAB104D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2525" y="1241571"/>
            <a:ext cx="8953687" cy="462990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520256-CF7A-844C-25FD-B9122A3A2823}"/>
              </a:ext>
            </a:extLst>
          </p:cNvPr>
          <p:cNvSpPr txBox="1"/>
          <p:nvPr/>
        </p:nvSpPr>
        <p:spPr>
          <a:xfrm>
            <a:off x="5497293" y="6167682"/>
            <a:ext cx="432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https://softwaresecurity.cisa.gov/login</a:t>
            </a:r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114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9A0F84-F2C0-63DD-C3AF-5824AC2D1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50"/>
          <a:stretch/>
        </p:blipFill>
        <p:spPr>
          <a:xfrm>
            <a:off x="14186" y="661386"/>
            <a:ext cx="4019422" cy="58471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C7807C-651B-7136-E106-6EE906710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7781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A00027-57FF-FCC9-BBDB-C02A5563A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167" y="337753"/>
            <a:ext cx="4328535" cy="8458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CFDC7C-7844-CEB0-2C6B-8600D77FB9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2525" y="1521399"/>
            <a:ext cx="8954694" cy="457590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A95BC6C-F0E9-7C7D-EB0B-2D8D97EDE743}"/>
              </a:ext>
            </a:extLst>
          </p:cNvPr>
          <p:cNvSpPr/>
          <p:nvPr/>
        </p:nvSpPr>
        <p:spPr>
          <a:xfrm>
            <a:off x="8300621" y="1651247"/>
            <a:ext cx="3462292" cy="426128"/>
          </a:xfrm>
          <a:prstGeom prst="rect">
            <a:avLst/>
          </a:prstGeom>
          <a:solidFill>
            <a:srgbClr val="FFFF00">
              <a:alpha val="2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60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9A0F84-F2C0-63DD-C3AF-5824AC2D1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50"/>
          <a:stretch/>
        </p:blipFill>
        <p:spPr>
          <a:xfrm>
            <a:off x="14186" y="661386"/>
            <a:ext cx="4019422" cy="58471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C7807C-651B-7136-E106-6EE906710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7781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A00027-57FF-FCC9-BBDB-C02A5563A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6559" y="163945"/>
            <a:ext cx="4328535" cy="8458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F2D809-E166-20C5-704A-560F6A4EC7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8609" y="1561938"/>
            <a:ext cx="9181505" cy="373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663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F47963-92CA-B6F8-6ABC-80DBD7CDA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838200"/>
            <a:ext cx="4651375" cy="5877573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8FFA9BB-438B-43F7-E7AA-EF808DCEC16C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6858000 h 6858000"/>
              <a:gd name="connsiteX3" fmla="*/ 0 w 12191999"/>
              <a:gd name="connsiteY3" fmla="*/ 6858000 h 6858000"/>
              <a:gd name="connsiteX4" fmla="*/ 0 w 12191999"/>
              <a:gd name="connsiteY4" fmla="*/ 6492422 h 6858000"/>
              <a:gd name="connsiteX5" fmla="*/ 8898 w 12191999"/>
              <a:gd name="connsiteY5" fmla="*/ 6492875 h 6858000"/>
              <a:gd name="connsiteX6" fmla="*/ 2802776 w 12191999"/>
              <a:gd name="connsiteY6" fmla="*/ 3672050 h 6858000"/>
              <a:gd name="connsiteX7" fmla="*/ 8898 w 12191999"/>
              <a:gd name="connsiteY7" fmla="*/ 851225 h 6858000"/>
              <a:gd name="connsiteX8" fmla="*/ 0 w 12191999"/>
              <a:gd name="connsiteY8" fmla="*/ 851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lnTo>
                  <a:pt x="0" y="6492422"/>
                </a:lnTo>
                <a:lnTo>
                  <a:pt x="8898" y="6492875"/>
                </a:lnTo>
                <a:cubicBezTo>
                  <a:pt x="1551914" y="6492875"/>
                  <a:pt x="2802776" y="5229949"/>
                  <a:pt x="2802776" y="3672050"/>
                </a:cubicBezTo>
                <a:cubicBezTo>
                  <a:pt x="2802776" y="2114151"/>
                  <a:pt x="1551914" y="851225"/>
                  <a:pt x="8898" y="851225"/>
                </a:cubicBezTo>
                <a:lnTo>
                  <a:pt x="0" y="851679"/>
                </a:ln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lumOff val="10000"/>
                </a:schemeClr>
              </a:gs>
              <a:gs pos="39000">
                <a:schemeClr val="tx2">
                  <a:lumMod val="75000"/>
                  <a:lumOff val="25000"/>
                </a:schemeClr>
              </a:gs>
              <a:gs pos="71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25000"/>
                  <a:lumOff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232513-77C4-88F9-9D6D-DD980A0EE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06679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SAG-CTR Demonstration: Sharing Results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671B12F-D4DE-0E2B-BC3E-109501995899}"/>
              </a:ext>
            </a:extLst>
          </p:cNvPr>
          <p:cNvGrpSpPr/>
          <p:nvPr/>
        </p:nvGrpSpPr>
        <p:grpSpPr>
          <a:xfrm>
            <a:off x="2985568" y="931178"/>
            <a:ext cx="9044245" cy="3222370"/>
            <a:chOff x="2676088" y="763398"/>
            <a:chExt cx="9664118" cy="339015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93C762C-8FD8-962E-7E09-B01813EA1CDA}"/>
                </a:ext>
              </a:extLst>
            </p:cNvPr>
            <p:cNvSpPr/>
            <p:nvPr/>
          </p:nvSpPr>
          <p:spPr>
            <a:xfrm>
              <a:off x="2676088" y="763398"/>
              <a:ext cx="9664118" cy="33901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BB6CFC2-8144-82DE-691B-863A1B45C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67494" y="867939"/>
              <a:ext cx="9250526" cy="3251293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E3EF154-5962-791C-5502-4D8C48A09B69}"/>
              </a:ext>
            </a:extLst>
          </p:cNvPr>
          <p:cNvSpPr txBox="1"/>
          <p:nvPr/>
        </p:nvSpPr>
        <p:spPr>
          <a:xfrm>
            <a:off x="3000375" y="4295775"/>
            <a:ext cx="89535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SAG-CTR APIs are available for easy integration into other dashboard products and websites, such as app stores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https://softwareassuranceguardian.com/SAGCTR/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u="sng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https://softwareassuranceguardian.com/SAGCTR_inquiry/getProductCategories</a:t>
            </a:r>
            <a:r>
              <a:rPr lang="en-US" sz="16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u="sng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https://softwareassuranceguardian.com/SAGCTR_inquiry/getLabelTypes</a:t>
            </a:r>
            <a:endParaRPr lang="en-US" sz="1600" b="1" u="sng" kern="100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https://softwareassuranceguardian.com/SAGCTR_inquiry/getSAGScore?FileHash=48E0EEB4C538BCD65514D68DDA5E1B41BE9F38AAB3A9B4108F056A27BE1F379A</a:t>
            </a:r>
            <a:endParaRPr lang="en-US" dirty="0"/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230214-C247-9C07-7ABC-3D335F718C2A}"/>
              </a:ext>
            </a:extLst>
          </p:cNvPr>
          <p:cNvSpPr/>
          <p:nvPr/>
        </p:nvSpPr>
        <p:spPr>
          <a:xfrm>
            <a:off x="2823382" y="2748657"/>
            <a:ext cx="6412917" cy="328474"/>
          </a:xfrm>
          <a:prstGeom prst="rect">
            <a:avLst/>
          </a:prstGeom>
          <a:solidFill>
            <a:srgbClr val="FFFF00">
              <a:alpha val="28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20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F47963-92CA-B6F8-6ABC-80DBD7CDA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838200"/>
            <a:ext cx="4651375" cy="5877573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8FFA9BB-438B-43F7-E7AA-EF808DCEC16C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6858000 h 6858000"/>
              <a:gd name="connsiteX3" fmla="*/ 0 w 12191999"/>
              <a:gd name="connsiteY3" fmla="*/ 6858000 h 6858000"/>
              <a:gd name="connsiteX4" fmla="*/ 0 w 12191999"/>
              <a:gd name="connsiteY4" fmla="*/ 6492422 h 6858000"/>
              <a:gd name="connsiteX5" fmla="*/ 8898 w 12191999"/>
              <a:gd name="connsiteY5" fmla="*/ 6492875 h 6858000"/>
              <a:gd name="connsiteX6" fmla="*/ 2802776 w 12191999"/>
              <a:gd name="connsiteY6" fmla="*/ 3672050 h 6858000"/>
              <a:gd name="connsiteX7" fmla="*/ 8898 w 12191999"/>
              <a:gd name="connsiteY7" fmla="*/ 851225 h 6858000"/>
              <a:gd name="connsiteX8" fmla="*/ 0 w 12191999"/>
              <a:gd name="connsiteY8" fmla="*/ 851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lnTo>
                  <a:pt x="0" y="6492422"/>
                </a:lnTo>
                <a:lnTo>
                  <a:pt x="8898" y="6492875"/>
                </a:lnTo>
                <a:cubicBezTo>
                  <a:pt x="1551914" y="6492875"/>
                  <a:pt x="2802776" y="5229949"/>
                  <a:pt x="2802776" y="3672050"/>
                </a:cubicBezTo>
                <a:cubicBezTo>
                  <a:pt x="2802776" y="2114151"/>
                  <a:pt x="1551914" y="851225"/>
                  <a:pt x="8898" y="851225"/>
                </a:cubicBezTo>
                <a:lnTo>
                  <a:pt x="0" y="851679"/>
                </a:ln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lumOff val="10000"/>
                </a:schemeClr>
              </a:gs>
              <a:gs pos="39000">
                <a:schemeClr val="tx2">
                  <a:lumMod val="75000"/>
                  <a:lumOff val="25000"/>
                </a:schemeClr>
              </a:gs>
              <a:gs pos="71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25000"/>
                  <a:lumOff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232513-77C4-88F9-9D6D-DD980A0EE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06679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Lessons Learned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CF17BE-CDF5-F3DE-1BA2-487198783651}"/>
              </a:ext>
            </a:extLst>
          </p:cNvPr>
          <p:cNvSpPr txBox="1"/>
          <p:nvPr/>
        </p:nvSpPr>
        <p:spPr>
          <a:xfrm>
            <a:off x="2778714" y="1207358"/>
            <a:ext cx="91173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Software Suppliers need to apply for an RSAA account; can take a few days to complete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An authenticator app is needed for MFA (REA uses the Google App)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Only one artifact is required: A Fully Executed CISA Secure Software Attestation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Attestation form can represent a single product or an entire product line; REA submitted a “product attestation”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Agencies may also request other artifacts, such as an SBOM and Vulnerability Disclosure Report (VDR) </a:t>
            </a:r>
            <a:r>
              <a:rPr lang="en-US" b="1" u="sng" dirty="0">
                <a:solidFill>
                  <a:schemeClr val="bg1">
                    <a:lumMod val="95000"/>
                  </a:schemeClr>
                </a:solidFill>
              </a:rPr>
              <a:t>see Buyers Guide for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Software Suppliers should prepare by organizing all of the artifacts using a Vendor Response Form (VRF document) – not required, but useful for keeping a “RSAA submission package organized”. BCG submitted its VRF package as an artifact in RSAA.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BCG anticipated having to supply all of the required and optional artifacts and prepared by uploading all artifacts to RSAA as a package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Artifact uploads can be slow to process – over a minute to accept/reject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333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F47963-92CA-B6F8-6ABC-80DBD7CDA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838200"/>
            <a:ext cx="4651375" cy="5877573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8FFA9BB-438B-43F7-E7AA-EF808DCEC16C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6858000 h 6858000"/>
              <a:gd name="connsiteX3" fmla="*/ 0 w 12191999"/>
              <a:gd name="connsiteY3" fmla="*/ 6858000 h 6858000"/>
              <a:gd name="connsiteX4" fmla="*/ 0 w 12191999"/>
              <a:gd name="connsiteY4" fmla="*/ 6492422 h 6858000"/>
              <a:gd name="connsiteX5" fmla="*/ 8898 w 12191999"/>
              <a:gd name="connsiteY5" fmla="*/ 6492875 h 6858000"/>
              <a:gd name="connsiteX6" fmla="*/ 2802776 w 12191999"/>
              <a:gd name="connsiteY6" fmla="*/ 3672050 h 6858000"/>
              <a:gd name="connsiteX7" fmla="*/ 8898 w 12191999"/>
              <a:gd name="connsiteY7" fmla="*/ 851225 h 6858000"/>
              <a:gd name="connsiteX8" fmla="*/ 0 w 12191999"/>
              <a:gd name="connsiteY8" fmla="*/ 851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lnTo>
                  <a:pt x="0" y="6492422"/>
                </a:lnTo>
                <a:lnTo>
                  <a:pt x="8898" y="6492875"/>
                </a:lnTo>
                <a:cubicBezTo>
                  <a:pt x="1551914" y="6492875"/>
                  <a:pt x="2802776" y="5229949"/>
                  <a:pt x="2802776" y="3672050"/>
                </a:cubicBezTo>
                <a:cubicBezTo>
                  <a:pt x="2802776" y="2114151"/>
                  <a:pt x="1551914" y="851225"/>
                  <a:pt x="8898" y="851225"/>
                </a:cubicBezTo>
                <a:lnTo>
                  <a:pt x="0" y="851679"/>
                </a:ln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lumOff val="10000"/>
                </a:schemeClr>
              </a:gs>
              <a:gs pos="39000">
                <a:schemeClr val="tx2">
                  <a:lumMod val="75000"/>
                  <a:lumOff val="25000"/>
                </a:schemeClr>
              </a:gs>
              <a:gs pos="71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25000"/>
                  <a:lumOff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232513-77C4-88F9-9D6D-DD980A0EE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06679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Lessons Learned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CF17BE-CDF5-F3DE-1BA2-487198783651}"/>
              </a:ext>
            </a:extLst>
          </p:cNvPr>
          <p:cNvSpPr txBox="1"/>
          <p:nvPr/>
        </p:nvSpPr>
        <p:spPr>
          <a:xfrm>
            <a:off x="2778714" y="1464810"/>
            <a:ext cx="91173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Artifacts need to be “Attached” to an Attestation (separate step)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Attestations need to be “Attached” to a software record (separate step)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Attestations need to be “Associated” with an Agency/Department in RSAA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There are some open questions about using RSAA to indicate that an attestation requires a POA&amp;M (</a:t>
            </a:r>
            <a:r>
              <a:rPr lang="en-US" b="1" u="sng" dirty="0">
                <a:solidFill>
                  <a:schemeClr val="bg1">
                    <a:lumMod val="95000"/>
                  </a:schemeClr>
                </a:solidFill>
              </a:rPr>
              <a:t>will be addressed in Buyers Guide FAQ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Recommend that Software Suppliers use the Buyers Guide Spreadsheet for the best chance at “passing the attestation test”, based on the Buyers Guide materials.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Consider the 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benefits of sharing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RSAA processing results with other agencies using a </a:t>
            </a:r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“Trust Registry”, like IETF SCITT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It’s in a suppliers best interest to provide information up front, in the RSAA portal, to avoid  back-forth on items the “Common Form” doesn’t address, like foreign ownership and influence (FOCI)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726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>
                <a:lumMod val="90000"/>
                <a:lumOff val="10000"/>
              </a:schemeClr>
            </a:gs>
            <a:gs pos="39000">
              <a:schemeClr val="tx2">
                <a:lumMod val="75000"/>
                <a:lumOff val="25000"/>
              </a:schemeClr>
            </a:gs>
            <a:gs pos="71000">
              <a:schemeClr val="tx2">
                <a:lumMod val="50000"/>
                <a:lumOff val="50000"/>
              </a:schemeClr>
            </a:gs>
            <a:gs pos="100000">
              <a:schemeClr val="tx2">
                <a:lumMod val="25000"/>
                <a:lumOff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ADF71F2-0AC0-B7E9-34D0-FDCA5DE0BDB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4752975"/>
            <a:ext cx="12192000" cy="1516063"/>
          </a:xfrm>
          <a:noFill/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</a:rPr>
              <a:t>Thank You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</a:rPr>
              <a:t>Dick Brooks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bg1"/>
                </a:solidFill>
              </a:rPr>
              <a:t>dick@businesscyberguardian.com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B306CEE-F7BD-D216-CB0B-195996B85E6C}"/>
              </a:ext>
            </a:extLst>
          </p:cNvPr>
          <p:cNvSpPr txBox="1">
            <a:spLocks/>
          </p:cNvSpPr>
          <p:nvPr/>
        </p:nvSpPr>
        <p:spPr>
          <a:xfrm>
            <a:off x="-5533" y="781573"/>
            <a:ext cx="12192000" cy="7661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800" dirty="0">
                <a:solidFill>
                  <a:schemeClr val="bg1"/>
                </a:solidFill>
              </a:rPr>
              <a:t>Questions?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709EFC-BDD5-EA42-0950-C3FB9CB22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159" y="2228850"/>
            <a:ext cx="4545859" cy="226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994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2C41BA0-4B6C-FE9E-B3A3-3F524AC49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19850" cy="64960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FBFECB-1201-6816-98F7-C2E50D03B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" y="0"/>
            <a:ext cx="12177814" cy="6858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81F5FA-7F8D-9719-0E21-769468783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2775" y="905522"/>
            <a:ext cx="8244636" cy="48856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BCG background</a:t>
            </a:r>
          </a:p>
          <a:p>
            <a:r>
              <a:rPr lang="en-US" dirty="0">
                <a:solidFill>
                  <a:schemeClr val="bg1"/>
                </a:solidFill>
              </a:rPr>
              <a:t>CISA’s Secure Software Attestation Form Expectations and RSAA Portal</a:t>
            </a:r>
          </a:p>
          <a:p>
            <a:r>
              <a:rPr lang="en-US" dirty="0">
                <a:solidFill>
                  <a:schemeClr val="bg1"/>
                </a:solidFill>
              </a:rPr>
              <a:t>Guidance and Lessons Learned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232513-77C4-88F9-9D6D-DD980A0EE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47" y="0"/>
            <a:ext cx="9415164" cy="106679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961910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ED0E4F-D64E-18A5-2703-65AE52BFE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6725"/>
            <a:ext cx="9553962" cy="6216939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6857B76-90EE-6E3B-87A7-446112CC365D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6858000 h 6858000"/>
              <a:gd name="connsiteX3" fmla="*/ 0 w 12191999"/>
              <a:gd name="connsiteY3" fmla="*/ 6858000 h 6858000"/>
              <a:gd name="connsiteX4" fmla="*/ 0 w 12191999"/>
              <a:gd name="connsiteY4" fmla="*/ 6492422 h 6858000"/>
              <a:gd name="connsiteX5" fmla="*/ 8898 w 12191999"/>
              <a:gd name="connsiteY5" fmla="*/ 6492875 h 6858000"/>
              <a:gd name="connsiteX6" fmla="*/ 2802776 w 12191999"/>
              <a:gd name="connsiteY6" fmla="*/ 3672050 h 6858000"/>
              <a:gd name="connsiteX7" fmla="*/ 8898 w 12191999"/>
              <a:gd name="connsiteY7" fmla="*/ 851225 h 6858000"/>
              <a:gd name="connsiteX8" fmla="*/ 0 w 12191999"/>
              <a:gd name="connsiteY8" fmla="*/ 851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lnTo>
                  <a:pt x="0" y="6492422"/>
                </a:lnTo>
                <a:lnTo>
                  <a:pt x="8898" y="6492875"/>
                </a:lnTo>
                <a:cubicBezTo>
                  <a:pt x="1551914" y="6492875"/>
                  <a:pt x="2802776" y="5229949"/>
                  <a:pt x="2802776" y="3672050"/>
                </a:cubicBezTo>
                <a:cubicBezTo>
                  <a:pt x="2802776" y="2114151"/>
                  <a:pt x="1551914" y="851225"/>
                  <a:pt x="8898" y="851225"/>
                </a:cubicBezTo>
                <a:lnTo>
                  <a:pt x="0" y="851679"/>
                </a:ln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lumOff val="10000"/>
                </a:schemeClr>
              </a:gs>
              <a:gs pos="39000">
                <a:schemeClr val="tx2">
                  <a:lumMod val="75000"/>
                  <a:lumOff val="25000"/>
                </a:schemeClr>
              </a:gs>
              <a:gs pos="71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25000"/>
                  <a:lumOff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81F5FA-7F8D-9719-0E21-769468783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2775" y="905522"/>
            <a:ext cx="8835850" cy="488567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Software Engineering Company in Westfield, MA providing ICT_SCRM products and services to illuminate cyber-risks and verify products against the “CISA Common Form” requirements for both producers and consumers of software products</a:t>
            </a:r>
          </a:p>
          <a:p>
            <a:r>
              <a:rPr lang="en-US" dirty="0">
                <a:solidFill>
                  <a:schemeClr val="bg1"/>
                </a:solidFill>
              </a:rPr>
              <a:t>Contributor to CISA Software Acquisition Guide</a:t>
            </a:r>
          </a:p>
          <a:p>
            <a:r>
              <a:rPr lang="en-US" dirty="0">
                <a:solidFill>
                  <a:schemeClr val="bg1"/>
                </a:solidFill>
              </a:rPr>
              <a:t>Information and Communications Technology Supply Chain Risk Management (SCRM) Task Force Member </a:t>
            </a:r>
          </a:p>
          <a:p>
            <a:r>
              <a:rPr lang="en-US" dirty="0">
                <a:solidFill>
                  <a:schemeClr val="bg1"/>
                </a:solidFill>
              </a:rPr>
              <a:t>Critical Manufacturing Sector Coordinating Council (CMSCC) Information Technology Subject Matter Expert Contributor</a:t>
            </a:r>
          </a:p>
          <a:p>
            <a:r>
              <a:rPr lang="en-US" dirty="0">
                <a:solidFill>
                  <a:schemeClr val="bg1"/>
                </a:solidFill>
              </a:rPr>
              <a:t>Adviser to Healthcare Sector Coordinating Council</a:t>
            </a:r>
          </a:p>
          <a:p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does BCG do?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232513-77C4-88F9-9D6D-DD980A0EE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0667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BCG Background</a:t>
            </a:r>
          </a:p>
        </p:txBody>
      </p:sp>
    </p:spTree>
    <p:extLst>
      <p:ext uri="{BB962C8B-B14F-4D97-AF65-F5344CB8AC3E}">
        <p14:creationId xmlns:p14="http://schemas.microsoft.com/office/powerpoint/2010/main" val="3234065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F47963-92CA-B6F8-6ABC-80DBD7CDA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838200"/>
            <a:ext cx="4651375" cy="5877573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8FFA9BB-438B-43F7-E7AA-EF808DCEC16C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6858000 h 6858000"/>
              <a:gd name="connsiteX3" fmla="*/ 0 w 12191999"/>
              <a:gd name="connsiteY3" fmla="*/ 6858000 h 6858000"/>
              <a:gd name="connsiteX4" fmla="*/ 0 w 12191999"/>
              <a:gd name="connsiteY4" fmla="*/ 6492422 h 6858000"/>
              <a:gd name="connsiteX5" fmla="*/ 8898 w 12191999"/>
              <a:gd name="connsiteY5" fmla="*/ 6492875 h 6858000"/>
              <a:gd name="connsiteX6" fmla="*/ 2802776 w 12191999"/>
              <a:gd name="connsiteY6" fmla="*/ 3672050 h 6858000"/>
              <a:gd name="connsiteX7" fmla="*/ 8898 w 12191999"/>
              <a:gd name="connsiteY7" fmla="*/ 851225 h 6858000"/>
              <a:gd name="connsiteX8" fmla="*/ 0 w 12191999"/>
              <a:gd name="connsiteY8" fmla="*/ 851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lnTo>
                  <a:pt x="0" y="6492422"/>
                </a:lnTo>
                <a:lnTo>
                  <a:pt x="8898" y="6492875"/>
                </a:lnTo>
                <a:cubicBezTo>
                  <a:pt x="1551914" y="6492875"/>
                  <a:pt x="2802776" y="5229949"/>
                  <a:pt x="2802776" y="3672050"/>
                </a:cubicBezTo>
                <a:cubicBezTo>
                  <a:pt x="2802776" y="2114151"/>
                  <a:pt x="1551914" y="851225"/>
                  <a:pt x="8898" y="851225"/>
                </a:cubicBezTo>
                <a:lnTo>
                  <a:pt x="0" y="851679"/>
                </a:ln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lumOff val="10000"/>
                </a:schemeClr>
              </a:gs>
              <a:gs pos="39000">
                <a:schemeClr val="tx2">
                  <a:lumMod val="75000"/>
                  <a:lumOff val="25000"/>
                </a:schemeClr>
              </a:gs>
              <a:gs pos="71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25000"/>
                  <a:lumOff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B81F5FA-7F8D-9719-0E21-769468783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2775" y="905522"/>
            <a:ext cx="8244636" cy="4885679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Software Assurance Guardian Point Man (SAG-PM™)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Cyber-risk illumination tool to verify products for NIST Guidance in OMB-M-22-18 and the CISA Buyers Guide recommendations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SEC Cybersecurity Disclosure Regulations (17 CFR 229.106)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FDA Vulnerability Disclosure Reporting for MDM 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Executive Order 14028 and OMB M-22-18 compliance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GSA SCRIPTS RFQ BPA “ready”</a:t>
            </a:r>
          </a:p>
          <a:p>
            <a:r>
              <a:rPr lang="en-US" dirty="0">
                <a:solidFill>
                  <a:schemeClr val="bg1"/>
                </a:solidFill>
              </a:rPr>
              <a:t>Software Assurance Guardian Community Trust Registry (SAG-CTR™)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Cloud based verification and cyber-risk reporting service using SAG-PM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CISA Common Form verification services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Enables parties to register trust in software products and share findings with other agencies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Supports Internet Engineering Task Force (IETF) Supply Chain Integrity, Transparency and Trust (SCITT) concept listing trusted products (Cloud Service, running on AWS)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232513-77C4-88F9-9D6D-DD980A0EE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06679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BCG Products and Services</a:t>
            </a:r>
          </a:p>
        </p:txBody>
      </p:sp>
    </p:spTree>
    <p:extLst>
      <p:ext uri="{BB962C8B-B14F-4D97-AF65-F5344CB8AC3E}">
        <p14:creationId xmlns:p14="http://schemas.microsoft.com/office/powerpoint/2010/main" val="2402977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9A0F84-F2C0-63DD-C3AF-5824AC2D1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50"/>
          <a:stretch/>
        </p:blipFill>
        <p:spPr>
          <a:xfrm>
            <a:off x="14186" y="661386"/>
            <a:ext cx="4019422" cy="58471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C7807C-651B-7136-E106-6EE906710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7781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F1F328A-9210-05C8-F2C3-FDF4F7D23DDC}"/>
              </a:ext>
            </a:extLst>
          </p:cNvPr>
          <p:cNvSpPr txBox="1">
            <a:spLocks/>
          </p:cNvSpPr>
          <p:nvPr/>
        </p:nvSpPr>
        <p:spPr>
          <a:xfrm>
            <a:off x="1674977" y="88777"/>
            <a:ext cx="9372434" cy="11452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Guidance and Lessons Learned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6D1F01F-A7AE-E3E2-F018-8AEBC8A3E728}"/>
              </a:ext>
            </a:extLst>
          </p:cNvPr>
          <p:cNvSpPr txBox="1">
            <a:spLocks/>
          </p:cNvSpPr>
          <p:nvPr/>
        </p:nvSpPr>
        <p:spPr>
          <a:xfrm>
            <a:off x="2802775" y="976544"/>
            <a:ext cx="8244636" cy="502997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Preparing the organization to meet CISA Attestation Form expectations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Preparing the Software Development Environment to comply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Preparing the people to comply; emphasize understanding of Secure by Design principles and NIST SSDF subset and other NIST Guidance (vuln mgmt.)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Preparing the development and build process to generate required artifacts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Package and prepare to distribute artifacts, i.e. SBOM, VDR POA&amp;M, attestation form, etc.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Perform a risk assessment, based on what is required – see Buyers Guide for “exam questions” – before submitting attestation form to CISA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There are “on-going” requirements to meet, i.e. vulnerability disclosure reporting and software patches to distribute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18F670-7A95-48D5-649B-CDAFE738E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2400"/>
            <a:ext cx="12177814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A54DFAF-87E0-BFA1-6072-6DD1413C0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0667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CISA’s Secure Software Attestation Form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7109038-E55D-9154-1E29-BE15D8E6A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2775" y="870012"/>
            <a:ext cx="8244636" cy="4921189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2400" u="sng" dirty="0">
                <a:solidFill>
                  <a:schemeClr val="bg1"/>
                </a:solidFill>
              </a:rPr>
              <a:t>Authority:</a:t>
            </a:r>
            <a:r>
              <a:rPr lang="en-US" sz="2400" dirty="0">
                <a:solidFill>
                  <a:schemeClr val="bg1"/>
                </a:solidFill>
              </a:rPr>
              <a:t> Governing laws including 44 U.S.C. § 3554, E.O.14028, and OMB Memorandum M-22-18 </a:t>
            </a:r>
          </a:p>
          <a:p>
            <a:pPr>
              <a:spcAft>
                <a:spcPts val="600"/>
              </a:spcAft>
            </a:pPr>
            <a:r>
              <a:rPr lang="en-US" sz="2400" u="sng" dirty="0">
                <a:solidFill>
                  <a:schemeClr val="bg1"/>
                </a:solidFill>
              </a:rPr>
              <a:t>Conditions for Self-Attestation:</a:t>
            </a:r>
            <a:r>
              <a:rPr lang="en-US" sz="2400" dirty="0">
                <a:solidFill>
                  <a:schemeClr val="bg1"/>
                </a:solidFill>
              </a:rPr>
              <a:t> Software development date or significant version changes after specified dates</a:t>
            </a:r>
          </a:p>
          <a:p>
            <a:pPr>
              <a:spcAft>
                <a:spcPts val="600"/>
              </a:spcAft>
            </a:pPr>
            <a:r>
              <a:rPr lang="en-US" sz="2400" u="sng" dirty="0">
                <a:solidFill>
                  <a:schemeClr val="bg1"/>
                </a:solidFill>
              </a:rPr>
              <a:t>Exclusions from Self-Attestation:</a:t>
            </a:r>
            <a:r>
              <a:rPr lang="en-US" sz="2400" dirty="0">
                <a:solidFill>
                  <a:schemeClr val="bg1"/>
                </a:solidFill>
              </a:rPr>
              <a:t> Federal agency-developed software, freely obtained/open-source software, and certain third-party components</a:t>
            </a:r>
          </a:p>
          <a:p>
            <a:pPr>
              <a:spcAft>
                <a:spcPts val="600"/>
              </a:spcAft>
            </a:pPr>
            <a:r>
              <a:rPr lang="en-US" sz="2400" u="sng" dirty="0">
                <a:solidFill>
                  <a:schemeClr val="bg1"/>
                </a:solidFill>
              </a:rPr>
              <a:t>Submission Instructions:</a:t>
            </a:r>
            <a:r>
              <a:rPr lang="en-US" sz="2400" dirty="0">
                <a:solidFill>
                  <a:schemeClr val="bg1"/>
                </a:solidFill>
              </a:rPr>
              <a:t> Online form via provided URL or PDF submission with specific naming convention</a:t>
            </a:r>
          </a:p>
          <a:p>
            <a:pPr>
              <a:spcAft>
                <a:spcPts val="600"/>
              </a:spcAft>
            </a:pPr>
            <a:r>
              <a:rPr lang="en-US" sz="2400" u="sng" dirty="0">
                <a:solidFill>
                  <a:schemeClr val="bg1"/>
                </a:solidFill>
              </a:rPr>
              <a:t>Form Completion:</a:t>
            </a:r>
            <a:r>
              <a:rPr lang="en-US" sz="2400" dirty="0">
                <a:solidFill>
                  <a:schemeClr val="bg1"/>
                </a:solidFill>
              </a:rPr>
              <a:t> Requires description of software and producer info; CEO or designee signature necessary</a:t>
            </a:r>
          </a:p>
          <a:p>
            <a:pPr>
              <a:spcAft>
                <a:spcPts val="600"/>
              </a:spcAft>
            </a:pPr>
            <a:r>
              <a:rPr lang="en-US" sz="2400" u="sng" dirty="0">
                <a:solidFill>
                  <a:schemeClr val="bg1"/>
                </a:solidFill>
              </a:rPr>
              <a:t>Third-Party Assessment Option:</a:t>
            </a:r>
            <a:r>
              <a:rPr lang="en-US" sz="2400" dirty="0">
                <a:solidFill>
                  <a:schemeClr val="bg1"/>
                </a:solidFill>
              </a:rPr>
              <a:t> Performed by a certified or approved Third Party Assessor Organization</a:t>
            </a:r>
          </a:p>
        </p:txBody>
      </p:sp>
    </p:spTree>
    <p:extLst>
      <p:ext uri="{BB962C8B-B14F-4D97-AF65-F5344CB8AC3E}">
        <p14:creationId xmlns:p14="http://schemas.microsoft.com/office/powerpoint/2010/main" val="3323256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8A9B845-E582-9D22-DF23-3395C66206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91"/>
          <a:stretch/>
        </p:blipFill>
        <p:spPr>
          <a:xfrm>
            <a:off x="-3175" y="790576"/>
            <a:ext cx="5194300" cy="5800724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BB8EBF4-83C7-6AE1-5B61-D46928D8F103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12191999 w 12191999"/>
              <a:gd name="connsiteY1" fmla="*/ 0 h 6858000"/>
              <a:gd name="connsiteX2" fmla="*/ 12191999 w 12191999"/>
              <a:gd name="connsiteY2" fmla="*/ 6858000 h 6858000"/>
              <a:gd name="connsiteX3" fmla="*/ 0 w 12191999"/>
              <a:gd name="connsiteY3" fmla="*/ 6858000 h 6858000"/>
              <a:gd name="connsiteX4" fmla="*/ 0 w 12191999"/>
              <a:gd name="connsiteY4" fmla="*/ 6492422 h 6858000"/>
              <a:gd name="connsiteX5" fmla="*/ 8898 w 12191999"/>
              <a:gd name="connsiteY5" fmla="*/ 6492875 h 6858000"/>
              <a:gd name="connsiteX6" fmla="*/ 2802776 w 12191999"/>
              <a:gd name="connsiteY6" fmla="*/ 3672050 h 6858000"/>
              <a:gd name="connsiteX7" fmla="*/ 8898 w 12191999"/>
              <a:gd name="connsiteY7" fmla="*/ 851225 h 6858000"/>
              <a:gd name="connsiteX8" fmla="*/ 0 w 12191999"/>
              <a:gd name="connsiteY8" fmla="*/ 851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12191999" y="0"/>
                </a:lnTo>
                <a:lnTo>
                  <a:pt x="12191999" y="6858000"/>
                </a:lnTo>
                <a:lnTo>
                  <a:pt x="0" y="6858000"/>
                </a:lnTo>
                <a:lnTo>
                  <a:pt x="0" y="6492422"/>
                </a:lnTo>
                <a:lnTo>
                  <a:pt x="8898" y="6492875"/>
                </a:lnTo>
                <a:cubicBezTo>
                  <a:pt x="1551914" y="6492875"/>
                  <a:pt x="2802776" y="5229949"/>
                  <a:pt x="2802776" y="3672050"/>
                </a:cubicBezTo>
                <a:cubicBezTo>
                  <a:pt x="2802776" y="2114151"/>
                  <a:pt x="1551914" y="851225"/>
                  <a:pt x="8898" y="851225"/>
                </a:cubicBezTo>
                <a:lnTo>
                  <a:pt x="0" y="851679"/>
                </a:lnTo>
                <a:close/>
              </a:path>
            </a:pathLst>
          </a:custGeom>
          <a:gradFill>
            <a:gsLst>
              <a:gs pos="0">
                <a:schemeClr val="tx2">
                  <a:lumMod val="90000"/>
                  <a:lumOff val="10000"/>
                </a:schemeClr>
              </a:gs>
              <a:gs pos="39000">
                <a:schemeClr val="tx2">
                  <a:lumMod val="75000"/>
                  <a:lumOff val="25000"/>
                </a:schemeClr>
              </a:gs>
              <a:gs pos="71000">
                <a:schemeClr val="tx2">
                  <a:lumMod val="50000"/>
                  <a:lumOff val="50000"/>
                </a:schemeClr>
              </a:gs>
              <a:gs pos="100000">
                <a:schemeClr val="tx2">
                  <a:lumMod val="25000"/>
                  <a:lumOff val="75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A54DFAF-87E0-BFA1-6072-6DD1413C0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0667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hlinkClick r:id="rId3"/>
              </a:rPr>
              <a:t>CISA Software Assurance Guide (SAG)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7109038-E55D-9154-1E29-BE15D8E6A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2775" y="870012"/>
            <a:ext cx="8244636" cy="492118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Key artifact with description of detailed Secure by Design practices for vendors</a:t>
            </a:r>
          </a:p>
          <a:p>
            <a:r>
              <a:rPr lang="en-US" dirty="0">
                <a:solidFill>
                  <a:schemeClr val="bg1"/>
                </a:solidFill>
              </a:rPr>
              <a:t>A “how-to” manual for Secure by Design</a:t>
            </a:r>
          </a:p>
          <a:p>
            <a:r>
              <a:rPr lang="en-US" dirty="0">
                <a:solidFill>
                  <a:schemeClr val="bg1"/>
                </a:solidFill>
              </a:rPr>
              <a:t>Describes Secure by Design practices to customers</a:t>
            </a:r>
          </a:p>
          <a:p>
            <a:r>
              <a:rPr lang="en-US" dirty="0">
                <a:solidFill>
                  <a:schemeClr val="bg1"/>
                </a:solidFill>
              </a:rPr>
              <a:t>A simple 4 step process for customers to check for Secure by Design products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Download the </a:t>
            </a:r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SAG spreadsheet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Send the SAG spreadsheet to Vendors requesting response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Evaluate vendor provided responses against </a:t>
            </a:r>
            <a:r>
              <a:rPr lang="en-US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SAG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Decide which vendors/products are trustworthy</a:t>
            </a:r>
          </a:p>
        </p:txBody>
      </p:sp>
    </p:spTree>
    <p:extLst>
      <p:ext uri="{BB962C8B-B14F-4D97-AF65-F5344CB8AC3E}">
        <p14:creationId xmlns:p14="http://schemas.microsoft.com/office/powerpoint/2010/main" val="3190256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9A0F84-F2C0-63DD-C3AF-5824AC2D1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50"/>
          <a:stretch/>
        </p:blipFill>
        <p:spPr>
          <a:xfrm>
            <a:off x="14186" y="661386"/>
            <a:ext cx="4019422" cy="58471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C7807C-651B-7136-E106-6EE906710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77814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F1F328A-9210-05C8-F2C3-FDF4F7D23DDC}"/>
              </a:ext>
            </a:extLst>
          </p:cNvPr>
          <p:cNvSpPr txBox="1">
            <a:spLocks/>
          </p:cNvSpPr>
          <p:nvPr/>
        </p:nvSpPr>
        <p:spPr>
          <a:xfrm>
            <a:off x="1674977" y="88777"/>
            <a:ext cx="9372434" cy="11452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Guidance and Lessons Learned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6D1F01F-A7AE-E3E2-F018-8AEBC8A3E728}"/>
              </a:ext>
            </a:extLst>
          </p:cNvPr>
          <p:cNvSpPr txBox="1">
            <a:spLocks/>
          </p:cNvSpPr>
          <p:nvPr/>
        </p:nvSpPr>
        <p:spPr>
          <a:xfrm>
            <a:off x="2802775" y="976544"/>
            <a:ext cx="8244636" cy="502997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Preparing the organization to meet CISA Attestation Form expectations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Preparing the Software Development Environment to comply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Preparing the people to comply; emphasize understanding of Secure by Design principles and NIST SSDF subset and other NIST Guidance (vuln mgmt.)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Preparing the development and build process to generate required artifacts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Package and prepare to distribute artifacts, i.e. SBOM, VDR POA&amp;M, attestation form, etc.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Perform a risk assessment, based on what is required – see Buyers Guide for “exam questions” – before submitting attestation form to CISA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There are “on-going” requirements to meet, i.e. vulnerability disclosure reporting and software patches to distribute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18F670-7A95-48D5-649B-CDAFE738E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2400"/>
            <a:ext cx="12177814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C2B7573-90BB-3518-8F9E-97673AF3E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780" y="0"/>
            <a:ext cx="9905998" cy="10667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Risk and Trust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A8421C4-4235-5F88-CD7E-470F4DFC0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6142" y="870012"/>
            <a:ext cx="8244636" cy="49211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ALWAYS REMEMBER</a:t>
            </a:r>
          </a:p>
          <a:p>
            <a:r>
              <a:rPr lang="en-US" dirty="0">
                <a:solidFill>
                  <a:schemeClr val="bg1"/>
                </a:solidFill>
              </a:rPr>
              <a:t>Risk always exists, but trust must be earned and awarded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            RISK				TRUST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48F0F9-4509-2BF4-4FBA-4E25E12A4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5077" y="3562146"/>
            <a:ext cx="2743438" cy="23624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BFDCAC9-DA2B-B717-FF2D-54970395D4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070" y="3542406"/>
            <a:ext cx="2522439" cy="2263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197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9A0F84-F2C0-63DD-C3AF-5824AC2D1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50"/>
          <a:stretch/>
        </p:blipFill>
        <p:spPr>
          <a:xfrm>
            <a:off x="14186" y="661386"/>
            <a:ext cx="4019422" cy="58471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C7807C-651B-7136-E106-6EE906710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77814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520256-CF7A-844C-25FD-B9122A3A2823}"/>
              </a:ext>
            </a:extLst>
          </p:cNvPr>
          <p:cNvSpPr txBox="1"/>
          <p:nvPr/>
        </p:nvSpPr>
        <p:spPr>
          <a:xfrm>
            <a:off x="3604334" y="6016760"/>
            <a:ext cx="7998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https://www.cisa.gov/resources-tools/resources/repository-software-attestations-and-artifacts-rsaa-user-guide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1B2673-4A08-31B7-005F-D74C6D9714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8229" y="320986"/>
            <a:ext cx="5042516" cy="545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51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9A0F84-F2C0-63DD-C3AF-5824AC2D1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650"/>
          <a:stretch/>
        </p:blipFill>
        <p:spPr>
          <a:xfrm>
            <a:off x="14186" y="661386"/>
            <a:ext cx="4019422" cy="58471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C7807C-651B-7136-E106-6EE906710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77814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A00027-57FF-FCC9-BBDB-C02A5563A3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2994" y="139658"/>
            <a:ext cx="4328535" cy="8458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520256-CF7A-844C-25FD-B9122A3A2823}"/>
              </a:ext>
            </a:extLst>
          </p:cNvPr>
          <p:cNvSpPr txBox="1"/>
          <p:nvPr/>
        </p:nvSpPr>
        <p:spPr>
          <a:xfrm>
            <a:off x="5497293" y="6167682"/>
            <a:ext cx="4328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https://softwaresecurity.cisa.gov/login</a:t>
            </a:r>
            <a:endParaRPr lang="en-US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25E1E6-1E38-DECE-7314-120D554DFD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58692" y="1238565"/>
            <a:ext cx="8977138" cy="35207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50914B-3933-E148-27AF-654D704933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8361" y="4882745"/>
            <a:ext cx="1242168" cy="185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107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SAG-PM-PPT-template</Template>
  <TotalTime>308</TotalTime>
  <Words>1173</Words>
  <Application>Microsoft Office PowerPoint</Application>
  <PresentationFormat>Widescreen</PresentationFormat>
  <Paragraphs>96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Times New Roman</vt:lpstr>
      <vt:lpstr>Office Theme</vt:lpstr>
      <vt:lpstr>PowerPoint Presentation</vt:lpstr>
      <vt:lpstr>Agenda</vt:lpstr>
      <vt:lpstr>BCG Background</vt:lpstr>
      <vt:lpstr>BCG Products and Services</vt:lpstr>
      <vt:lpstr>CISA’s Secure Software Attestation Form</vt:lpstr>
      <vt:lpstr>CISA Software Assurance Guide (SAG)</vt:lpstr>
      <vt:lpstr>Risk and Trust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SAG-CTR Demonstration: Sharing Results </vt:lpstr>
      <vt:lpstr>Lessons Learned</vt:lpstr>
      <vt:lpstr>Lessons Learned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Brooks</dc:creator>
  <cp:lastModifiedBy>Dick Brooks</cp:lastModifiedBy>
  <cp:revision>64</cp:revision>
  <dcterms:created xsi:type="dcterms:W3CDTF">2024-03-30T14:39:50Z</dcterms:created>
  <dcterms:modified xsi:type="dcterms:W3CDTF">2024-08-02T14:17:30Z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304092-7fb7-40f3-8a06-4016b10d483b_Enabled">
    <vt:lpwstr>true</vt:lpwstr>
  </property>
  <property fmtid="{D5CDD505-2E9C-101B-9397-08002B2CF9AE}" pid="3" name="MSIP_Label_17304092-7fb7-40f3-8a06-4016b10d483b_SetDate">
    <vt:lpwstr>2024-04-01T16:10:52Z</vt:lpwstr>
  </property>
  <property fmtid="{D5CDD505-2E9C-101B-9397-08002B2CF9AE}" pid="4" name="MSIP_Label_17304092-7fb7-40f3-8a06-4016b10d483b_Method">
    <vt:lpwstr>Standard</vt:lpwstr>
  </property>
  <property fmtid="{D5CDD505-2E9C-101B-9397-08002B2CF9AE}" pid="5" name="MSIP_Label_17304092-7fb7-40f3-8a06-4016b10d483b_Name">
    <vt:lpwstr>General</vt:lpwstr>
  </property>
  <property fmtid="{D5CDD505-2E9C-101B-9397-08002B2CF9AE}" pid="6" name="MSIP_Label_17304092-7fb7-40f3-8a06-4016b10d483b_SiteId">
    <vt:lpwstr>21f60bf4-9c2a-4996-a7e5-82f427e4ac85</vt:lpwstr>
  </property>
  <property fmtid="{D5CDD505-2E9C-101B-9397-08002B2CF9AE}" pid="7" name="MSIP_Label_17304092-7fb7-40f3-8a06-4016b10d483b_ActionId">
    <vt:lpwstr>e71d001e-6fde-4f09-874a-0895b41eb984</vt:lpwstr>
  </property>
  <property fmtid="{D5CDD505-2E9C-101B-9397-08002B2CF9AE}" pid="8" name="MSIP_Label_17304092-7fb7-40f3-8a06-4016b10d483b_ContentBits">
    <vt:lpwstr>0</vt:lpwstr>
  </property>
</Properties>
</file>

<file path=docProps/thumbnail.jpeg>
</file>